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1"/>
  </p:notesMasterIdLst>
  <p:sldIdLst>
    <p:sldId id="256" r:id="rId3"/>
    <p:sldId id="257" r:id="rId4"/>
    <p:sldId id="258" r:id="rId5"/>
    <p:sldId id="263" r:id="rId6"/>
    <p:sldId id="259" r:id="rId7"/>
    <p:sldId id="260" r:id="rId8"/>
    <p:sldId id="261" r:id="rId9"/>
    <p:sldId id="262" r:id="rId10"/>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859" autoAdjust="0"/>
  </p:normalViewPr>
  <p:slideViewPr>
    <p:cSldViewPr>
      <p:cViewPr varScale="1">
        <p:scale>
          <a:sx n="90" d="100"/>
          <a:sy n="90" d="100"/>
        </p:scale>
        <p:origin x="-1808"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57655B-DA42-874F-961F-783ED3BCB52F}" type="datetimeFigureOut">
              <a:rPr lang="en-US" smtClean="0"/>
              <a:t>7/15/14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79EED9-7D71-224A-8ADD-B4BB62C5A781}" type="slidenum">
              <a:rPr lang="en-US" smtClean="0"/>
              <a:t>‹#›</a:t>
            </a:fld>
            <a:endParaRPr lang="en-US"/>
          </a:p>
        </p:txBody>
      </p:sp>
    </p:spTree>
    <p:extLst>
      <p:ext uri="{BB962C8B-B14F-4D97-AF65-F5344CB8AC3E}">
        <p14:creationId xmlns:p14="http://schemas.microsoft.com/office/powerpoint/2010/main" val="12653724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1</a:t>
            </a:fld>
            <a:endParaRPr lang="en-US"/>
          </a:p>
        </p:txBody>
      </p:sp>
    </p:spTree>
    <p:extLst>
      <p:ext uri="{BB962C8B-B14F-4D97-AF65-F5344CB8AC3E}">
        <p14:creationId xmlns:p14="http://schemas.microsoft.com/office/powerpoint/2010/main" val="1166624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Space</a:t>
            </a:r>
            <a:r>
              <a:rPr lang="en-US" baseline="0" dirty="0" smtClean="0"/>
              <a:t> </a:t>
            </a:r>
            <a:r>
              <a:rPr lang="en-US" baseline="0" dirty="0" smtClean="0"/>
              <a:t>is cool – Explain why knowing more about space is important and interesting – a famous movie quote</a:t>
            </a:r>
            <a:r>
              <a:rPr lang="en-US" baseline="0" dirty="0" smtClean="0"/>
              <a:t>?</a:t>
            </a:r>
          </a:p>
          <a:p>
            <a:pPr marL="0" indent="0">
              <a:buNone/>
            </a:pPr>
            <a:r>
              <a:rPr lang="en-US" baseline="0" dirty="0" smtClean="0"/>
              <a:t>- ???</a:t>
            </a:r>
          </a:p>
          <a:p>
            <a:r>
              <a:rPr lang="en-US" baseline="0" dirty="0" smtClean="0"/>
              <a:t>2) Our cosmic origin– </a:t>
            </a:r>
            <a:r>
              <a:rPr lang="en-US" baseline="0" dirty="0" smtClean="0"/>
              <a:t>Age of the universe, where we came from and how it evolved to today, our cosmic </a:t>
            </a:r>
            <a:r>
              <a:rPr lang="en-US" baseline="0" dirty="0" smtClean="0"/>
              <a:t>origins</a:t>
            </a:r>
          </a:p>
          <a:p>
            <a:r>
              <a:rPr lang="en-US" baseline="0" dirty="0" smtClean="0"/>
              <a:t>- As our planet orbits around the Sun, which belongs to a galaxy that is a one of millions of its of kind,  it is important to understand what physics are behind the creation by studying the galaxy formation. </a:t>
            </a:r>
            <a:endParaRPr lang="en-US" baseline="0" dirty="0" smtClean="0"/>
          </a:p>
          <a:p>
            <a:r>
              <a:rPr lang="en-US" baseline="0" dirty="0" smtClean="0"/>
              <a:t>3) O</a:t>
            </a:r>
            <a:r>
              <a:rPr lang="en-US" dirty="0" smtClean="0"/>
              <a:t>bservational </a:t>
            </a:r>
            <a:r>
              <a:rPr lang="en-US" dirty="0" smtClean="0"/>
              <a:t>and theoretical astronomers – cooperation between these two parts of astronomy is a key step towards understanding</a:t>
            </a:r>
            <a:r>
              <a:rPr lang="en-US" baseline="0" dirty="0" smtClean="0"/>
              <a:t> more about galaxy morphology and our cosmic </a:t>
            </a:r>
            <a:r>
              <a:rPr lang="en-US" baseline="0" dirty="0" smtClean="0"/>
              <a:t>origins</a:t>
            </a:r>
          </a:p>
          <a:p>
            <a:r>
              <a:rPr lang="en-US" baseline="0" dirty="0" smtClean="0"/>
              <a:t>- Not so long ago, work of observers and theorist were done separately. However, in this project, using the collaboration of the  two group, we hope to come up with better simulations.</a:t>
            </a:r>
            <a:endParaRPr lang="en-US" dirty="0" smtClean="0"/>
          </a:p>
          <a:p>
            <a:r>
              <a:rPr lang="en-US" dirty="0" smtClean="0"/>
              <a:t>4)</a:t>
            </a:r>
            <a:r>
              <a:rPr lang="en-US" baseline="0" dirty="0" smtClean="0"/>
              <a:t> </a:t>
            </a:r>
            <a:r>
              <a:rPr lang="en-US" dirty="0" smtClean="0"/>
              <a:t>Interdisciplinary </a:t>
            </a:r>
            <a:r>
              <a:rPr lang="en-US" dirty="0" smtClean="0"/>
              <a:t>– Python used to automate</a:t>
            </a:r>
            <a:r>
              <a:rPr lang="en-US" baseline="0" dirty="0" smtClean="0"/>
              <a:t> tools used by </a:t>
            </a:r>
            <a:r>
              <a:rPr lang="en-US" baseline="0" dirty="0" smtClean="0"/>
              <a:t>astronomers</a:t>
            </a:r>
          </a:p>
          <a:p>
            <a:r>
              <a:rPr lang="en-US" baseline="0" dirty="0" smtClean="0"/>
              <a:t>In addition of working on the astrophysics side of the project, this project required us to use programming language Python in the process of automating the code.</a:t>
            </a:r>
          </a:p>
          <a:p>
            <a:endParaRPr lang="en-US" baseline="0" dirty="0" smtClean="0"/>
          </a:p>
          <a:p>
            <a:r>
              <a:rPr lang="en-US" baseline="0" dirty="0" smtClean="0"/>
              <a:t>DEFINE galaxy?</a:t>
            </a:r>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2</a:t>
            </a:fld>
            <a:endParaRPr lang="en-US"/>
          </a:p>
        </p:txBody>
      </p:sp>
    </p:spTree>
    <p:extLst>
      <p:ext uri="{BB962C8B-B14F-4D97-AF65-F5344CB8AC3E}">
        <p14:creationId xmlns:p14="http://schemas.microsoft.com/office/powerpoint/2010/main" val="2387131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1)High</a:t>
            </a:r>
            <a:r>
              <a:rPr lang="en-US" dirty="0" smtClean="0"/>
              <a:t>-resolution simulations – images produced from fully</a:t>
            </a:r>
            <a:r>
              <a:rPr lang="en-US" baseline="0" dirty="0" smtClean="0"/>
              <a:t> cosmological mass simulations of evolving </a:t>
            </a:r>
            <a:r>
              <a:rPr lang="en-US" baseline="0" dirty="0" smtClean="0"/>
              <a:t>universe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a:t>
            </a:r>
            <a:r>
              <a:rPr lang="en-US" baseline="0" dirty="0" smtClean="0"/>
              <a:t>Hundreds images for each galaxy generated using different </a:t>
            </a:r>
            <a:r>
              <a:rPr lang="en-US" dirty="0" smtClean="0"/>
              <a:t>time steps</a:t>
            </a:r>
            <a:r>
              <a:rPr lang="en-US" baseline="0" dirty="0" smtClean="0"/>
              <a:t> over billions of years, multiple camera angles and filters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3)Automated </a:t>
            </a:r>
            <a:r>
              <a:rPr lang="en-US" dirty="0" smtClean="0"/>
              <a:t>fitting</a:t>
            </a:r>
            <a:r>
              <a:rPr lang="en-US" baseline="0" dirty="0" smtClean="0"/>
              <a:t> – use </a:t>
            </a:r>
            <a:r>
              <a:rPr lang="en-US" dirty="0" smtClean="0"/>
              <a:t>elliptical models to get info about galaxies that can be compared with observable parameters</a:t>
            </a:r>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3</a:t>
            </a:fld>
            <a:endParaRPr lang="en-US"/>
          </a:p>
        </p:txBody>
      </p:sp>
    </p:spTree>
    <p:extLst>
      <p:ext uri="{BB962C8B-B14F-4D97-AF65-F5344CB8AC3E}">
        <p14:creationId xmlns:p14="http://schemas.microsoft.com/office/powerpoint/2010/main" val="316732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Degrade them to replicate what galaxies look like in the Early Universe.</a:t>
            </a:r>
          </a:p>
          <a:p>
            <a:endParaRPr lang="en-US" dirty="0" smtClean="0"/>
          </a:p>
          <a:p>
            <a:r>
              <a:rPr lang="en-US" dirty="0" smtClean="0"/>
              <a:t>Take the simulations which model the mass distribution of galaxies in a cosmological context.  Apply</a:t>
            </a:r>
            <a:r>
              <a:rPr lang="en-US" baseline="0" dirty="0" smtClean="0"/>
              <a:t> a </a:t>
            </a:r>
            <a:r>
              <a:rPr lang="en-US" baseline="0" dirty="0" err="1" smtClean="0"/>
              <a:t>radiative</a:t>
            </a:r>
            <a:r>
              <a:rPr lang="en-US" baseline="0" dirty="0" smtClean="0"/>
              <a:t> transfer model plus dust in order to visualize the light distribution.  Basically computes a spectral energy distribution based on the age of stars and amount of dust at each point in the simulation and at each viewing angle.  “Observe” the simulations by passing them through a model of the HST + WFC3 detector optical system which includes convolving with the Point spread function (an effort that I lead for the CANDELS team) and adding detector and sky noise to the images.  Then analyze them in the same way we analyze the observations (e.g., </a:t>
            </a:r>
            <a:r>
              <a:rPr lang="en-US" baseline="0" dirty="0" err="1" smtClean="0"/>
              <a:t>sersic</a:t>
            </a:r>
            <a:r>
              <a:rPr lang="en-US" baseline="0" dirty="0" smtClean="0"/>
              <a:t> indices, etc.).</a:t>
            </a:r>
          </a:p>
          <a:p>
            <a:endParaRPr lang="en-US" baseline="0" dirty="0" smtClean="0"/>
          </a:p>
          <a:p>
            <a:r>
              <a:rPr lang="en-US" baseline="0" dirty="0" smtClean="0"/>
              <a:t>Joel – VELA27</a:t>
            </a:r>
            <a:endParaRPr lang="en-US" dirty="0"/>
          </a:p>
        </p:txBody>
      </p:sp>
      <p:sp>
        <p:nvSpPr>
          <p:cNvPr id="4" name="Slide Number Placeholder 3"/>
          <p:cNvSpPr>
            <a:spLocks noGrp="1"/>
          </p:cNvSpPr>
          <p:nvPr>
            <p:ph type="sldNum" sz="quarter" idx="10"/>
          </p:nvPr>
        </p:nvSpPr>
        <p:spPr/>
        <p:txBody>
          <a:bodyPr/>
          <a:lstStyle/>
          <a:p>
            <a:fld id="{A9E86274-8B0B-5C4E-B8A3-2CAD77AE217B}" type="slidenum">
              <a:rPr lang="en-US" smtClean="0"/>
              <a:t>4</a:t>
            </a:fld>
            <a:endParaRPr lang="en-US"/>
          </a:p>
        </p:txBody>
      </p:sp>
    </p:spTree>
    <p:extLst>
      <p:ext uri="{BB962C8B-B14F-4D97-AF65-F5344CB8AC3E}">
        <p14:creationId xmlns:p14="http://schemas.microsoft.com/office/powerpoint/2010/main" val="1101561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Sextractor</a:t>
            </a:r>
            <a:r>
              <a:rPr lang="en-US" dirty="0" smtClean="0"/>
              <a:t> – we set up the configuration file</a:t>
            </a:r>
            <a:r>
              <a:rPr lang="en-US" baseline="0" dirty="0" smtClean="0"/>
              <a:t> to work with our images, yields location and initial guesses for all galaxies in the image</a:t>
            </a:r>
          </a:p>
          <a:p>
            <a:r>
              <a:rPr lang="en-US" baseline="0" dirty="0" err="1" smtClean="0"/>
              <a:t>Galfit</a:t>
            </a:r>
            <a:r>
              <a:rPr lang="en-US" baseline="0" dirty="0" smtClean="0"/>
              <a:t> – Use </a:t>
            </a:r>
            <a:r>
              <a:rPr lang="en-US" baseline="0" dirty="0" err="1" smtClean="0"/>
              <a:t>Sextractor</a:t>
            </a:r>
            <a:r>
              <a:rPr lang="en-US" baseline="0" dirty="0" smtClean="0"/>
              <a:t> output to write the parameter file to feed </a:t>
            </a:r>
            <a:r>
              <a:rPr lang="en-US" baseline="0" dirty="0" err="1" smtClean="0"/>
              <a:t>Galfit</a:t>
            </a:r>
            <a:r>
              <a:rPr lang="en-US" baseline="0" dirty="0" smtClean="0"/>
              <a:t>, yields a refined </a:t>
            </a:r>
            <a:r>
              <a:rPr lang="en-US" baseline="0" dirty="0" smtClean="0"/>
              <a:t>elliptical </a:t>
            </a:r>
            <a:r>
              <a:rPr lang="en-US" baseline="0" dirty="0" smtClean="0"/>
              <a:t>model and an image of the model and the residual with the original</a:t>
            </a:r>
          </a:p>
          <a:p>
            <a:r>
              <a:rPr lang="en-US" baseline="0" dirty="0" smtClean="0"/>
              <a:t>Python – to mediate passing information between the above and to organize the at least to 6 output files for each image</a:t>
            </a:r>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5</a:t>
            </a:fld>
            <a:endParaRPr lang="en-US"/>
          </a:p>
        </p:txBody>
      </p:sp>
    </p:spTree>
    <p:extLst>
      <p:ext uri="{BB962C8B-B14F-4D97-AF65-F5344CB8AC3E}">
        <p14:creationId xmlns:p14="http://schemas.microsoft.com/office/powerpoint/2010/main" val="3206131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Successfully modeled most galaxies in the simulated images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In the step of the project, we have came up with a good simulation file that works for most cases, but not all. Thus, the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Automated the process of running several galaxy simultaneously</a:t>
            </a:r>
          </a:p>
          <a:p>
            <a:pPr marL="171450" indent="-171450">
              <a:buFontTx/>
              <a:buChar char="-"/>
            </a:pPr>
            <a:r>
              <a:rPr lang="en-US" dirty="0" smtClean="0"/>
              <a:t>Using the parallel computing, we</a:t>
            </a:r>
            <a:r>
              <a:rPr lang="en-US" baseline="0" dirty="0" smtClean="0"/>
              <a:t> were able to diminish the time for program run.</a:t>
            </a:r>
          </a:p>
          <a:p>
            <a:pPr marL="0" indent="0">
              <a:buFontTx/>
              <a:buNone/>
            </a:pP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6</a:t>
            </a:fld>
            <a:endParaRPr lang="en-US"/>
          </a:p>
        </p:txBody>
      </p:sp>
    </p:spTree>
    <p:extLst>
      <p:ext uri="{BB962C8B-B14F-4D97-AF65-F5344CB8AC3E}">
        <p14:creationId xmlns:p14="http://schemas.microsoft.com/office/powerpoint/2010/main" val="1943867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7</a:t>
            </a:fld>
            <a:endParaRPr lang="en-US"/>
          </a:p>
        </p:txBody>
      </p:sp>
    </p:spTree>
    <p:extLst>
      <p:ext uri="{BB962C8B-B14F-4D97-AF65-F5344CB8AC3E}">
        <p14:creationId xmlns:p14="http://schemas.microsoft.com/office/powerpoint/2010/main" val="234622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8E3EEB95-37EB-49FC-91D9-9A35DD0B018D}" type="datetimeFigureOut">
              <a:rPr lang="fr-FR"/>
              <a:pPr>
                <a:defRPr/>
              </a:pPr>
              <a:t>7/15/14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0C7E2F0-C993-49E3-A114-7872F3C6EED6}" type="slidenum">
              <a:rPr lang="fr-CA"/>
              <a:pPr>
                <a:defRPr/>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130BB364-D7DB-49F3-A51D-95F86244EB6B}" type="datetimeFigureOut">
              <a:rPr lang="fr-FR"/>
              <a:pPr>
                <a:defRPr/>
              </a:pPr>
              <a:t>7/15/14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BC58EC2-2F59-41BF-826A-E8A2D9B4AD91}" type="slidenum">
              <a:rPr lang="fr-CA"/>
              <a:pPr>
                <a:defRPr/>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9E994E19-2DF1-480D-8EFB-C74E12D16525}" type="datetimeFigureOut">
              <a:rPr lang="fr-FR"/>
              <a:pPr>
                <a:defRPr/>
              </a:pPr>
              <a:t>7/15/14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18904044-4BF5-4661-912F-1D31BF2F7310}" type="slidenum">
              <a:rPr lang="fr-CA"/>
              <a:pPr>
                <a:defRPr/>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EAAC1E45-6EE7-4AEC-AC24-2B0DB17EBB1F}" type="datetimeFigureOut">
              <a:rPr lang="fr-FR"/>
              <a:pPr>
                <a:defRPr/>
              </a:pPr>
              <a:t>7/15/14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08A0E065-D75B-459E-834D-0B3DF13FB77B}" type="slidenum">
              <a:rPr lang="fr-CA"/>
              <a:pPr>
                <a:defRPr/>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E79259BB-E57B-4648-A9EF-962302A6BB42}" type="datetimeFigureOut">
              <a:rPr lang="fr-FR"/>
              <a:pPr>
                <a:defRPr/>
              </a:pPr>
              <a:t>7/15/14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5D72B013-BCCE-4063-A08B-1AECD6650F3B}" type="slidenum">
              <a:rPr lang="fr-CA"/>
              <a:pPr>
                <a:defRPr/>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0FFF1FA8-36A8-48F9-9D66-18AA4DA21D9E}" type="datetimeFigureOut">
              <a:rPr lang="fr-FR"/>
              <a:pPr>
                <a:defRPr/>
              </a:pPr>
              <a:t>7/15/14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0C74D027-F20A-4DB2-9A53-C400794DAF93}" type="slidenum">
              <a:rPr lang="fr-CA"/>
              <a:pPr>
                <a:defRPr/>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563D2BC9-22C9-462D-99B9-AE82501A77AF}" type="datetimeFigureOut">
              <a:rPr lang="fr-FR"/>
              <a:pPr>
                <a:defRPr/>
              </a:pPr>
              <a:t>7/15/14</a:t>
            </a:fld>
            <a:endParaRPr lang="fr-CA"/>
          </a:p>
        </p:txBody>
      </p:sp>
      <p:sp>
        <p:nvSpPr>
          <p:cNvPr id="8" name="Espace réservé du pied de page 4"/>
          <p:cNvSpPr>
            <a:spLocks noGrp="1"/>
          </p:cNvSpPr>
          <p:nvPr>
            <p:ph type="ftr" sz="quarter" idx="11"/>
          </p:nvPr>
        </p:nvSpPr>
        <p:spPr/>
        <p:txBody>
          <a:bodyPr/>
          <a:lstStyle>
            <a:lvl1pPr>
              <a:defRPr/>
            </a:lvl1pPr>
          </a:lstStyle>
          <a:p>
            <a:pPr>
              <a:defRPr/>
            </a:pPr>
            <a:endParaRPr lang="fr-CA"/>
          </a:p>
        </p:txBody>
      </p:sp>
      <p:sp>
        <p:nvSpPr>
          <p:cNvPr id="9" name="Espace réservé du numéro de diapositive 5"/>
          <p:cNvSpPr>
            <a:spLocks noGrp="1"/>
          </p:cNvSpPr>
          <p:nvPr>
            <p:ph type="sldNum" sz="quarter" idx="12"/>
          </p:nvPr>
        </p:nvSpPr>
        <p:spPr/>
        <p:txBody>
          <a:bodyPr/>
          <a:lstStyle>
            <a:lvl1pPr>
              <a:defRPr/>
            </a:lvl1pPr>
          </a:lstStyle>
          <a:p>
            <a:pPr>
              <a:defRPr/>
            </a:pPr>
            <a:fld id="{D4C0DE40-828A-45A2-B49C-6270EB734855}" type="slidenum">
              <a:rPr lang="fr-CA"/>
              <a:pPr>
                <a:defRPr/>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68811C64-A87A-485B-A9F8-ECEA27037552}" type="datetimeFigureOut">
              <a:rPr lang="fr-FR"/>
              <a:pPr>
                <a:defRPr/>
              </a:pPr>
              <a:t>7/15/14</a:t>
            </a:fld>
            <a:endParaRPr lang="fr-CA"/>
          </a:p>
        </p:txBody>
      </p:sp>
      <p:sp>
        <p:nvSpPr>
          <p:cNvPr id="4" name="Espace réservé du pied de page 4"/>
          <p:cNvSpPr>
            <a:spLocks noGrp="1"/>
          </p:cNvSpPr>
          <p:nvPr>
            <p:ph type="ftr" sz="quarter" idx="11"/>
          </p:nvPr>
        </p:nvSpPr>
        <p:spPr/>
        <p:txBody>
          <a:bodyPr/>
          <a:lstStyle>
            <a:lvl1pPr>
              <a:defRPr/>
            </a:lvl1pPr>
          </a:lstStyle>
          <a:p>
            <a:pPr>
              <a:defRPr/>
            </a:pPr>
            <a:endParaRPr lang="fr-CA"/>
          </a:p>
        </p:txBody>
      </p:sp>
      <p:sp>
        <p:nvSpPr>
          <p:cNvPr id="5" name="Espace réservé du numéro de diapositive 5"/>
          <p:cNvSpPr>
            <a:spLocks noGrp="1"/>
          </p:cNvSpPr>
          <p:nvPr>
            <p:ph type="sldNum" sz="quarter" idx="12"/>
          </p:nvPr>
        </p:nvSpPr>
        <p:spPr/>
        <p:txBody>
          <a:bodyPr/>
          <a:lstStyle>
            <a:lvl1pPr>
              <a:defRPr/>
            </a:lvl1pPr>
          </a:lstStyle>
          <a:p>
            <a:pPr>
              <a:defRPr/>
            </a:pPr>
            <a:fld id="{1BC79754-7839-4A8C-874B-7F629940DCCD}" type="slidenum">
              <a:rPr lang="fr-CA"/>
              <a:pPr>
                <a:defRPr/>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BEA6A574-5DB0-4717-A9D0-425E6885BBBF}" type="datetimeFigureOut">
              <a:rPr lang="fr-FR"/>
              <a:pPr>
                <a:defRPr/>
              </a:pPr>
              <a:t>7/15/14</a:t>
            </a:fld>
            <a:endParaRPr lang="fr-CA"/>
          </a:p>
        </p:txBody>
      </p:sp>
      <p:sp>
        <p:nvSpPr>
          <p:cNvPr id="3" name="Espace réservé du pied de page 4"/>
          <p:cNvSpPr>
            <a:spLocks noGrp="1"/>
          </p:cNvSpPr>
          <p:nvPr>
            <p:ph type="ftr" sz="quarter" idx="11"/>
          </p:nvPr>
        </p:nvSpPr>
        <p:spPr/>
        <p:txBody>
          <a:bodyPr/>
          <a:lstStyle>
            <a:lvl1pPr>
              <a:defRPr/>
            </a:lvl1pPr>
          </a:lstStyle>
          <a:p>
            <a:pPr>
              <a:defRPr/>
            </a:pPr>
            <a:endParaRPr lang="fr-CA"/>
          </a:p>
        </p:txBody>
      </p:sp>
      <p:sp>
        <p:nvSpPr>
          <p:cNvPr id="4" name="Espace réservé du numéro de diapositive 5"/>
          <p:cNvSpPr>
            <a:spLocks noGrp="1"/>
          </p:cNvSpPr>
          <p:nvPr>
            <p:ph type="sldNum" sz="quarter" idx="12"/>
          </p:nvPr>
        </p:nvSpPr>
        <p:spPr/>
        <p:txBody>
          <a:bodyPr/>
          <a:lstStyle>
            <a:lvl1pPr>
              <a:defRPr/>
            </a:lvl1pPr>
          </a:lstStyle>
          <a:p>
            <a:pPr>
              <a:defRPr/>
            </a:pPr>
            <a:fld id="{3BBFDFF1-5581-4B43-A0FC-63945BACE2A2}" type="slidenum">
              <a:rPr lang="fr-CA"/>
              <a:pPr>
                <a:defRPr/>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3DD6179-6EB4-46FA-8B54-B151AC657EE9}" type="datetimeFigureOut">
              <a:rPr lang="fr-FR"/>
              <a:pPr>
                <a:defRPr/>
              </a:pPr>
              <a:t>7/15/14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D050389C-43FE-43CC-B48B-C24B9F5861BB}" type="slidenum">
              <a:rPr lang="fr-CA"/>
              <a:pPr>
                <a:defRPr/>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117767B4-6E2B-4A35-942A-F7057F173176}" type="datetimeFigureOut">
              <a:rPr lang="fr-FR"/>
              <a:pPr>
                <a:defRPr/>
              </a:pPr>
              <a:t>7/15/14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FFC0CFE9-2011-4C61-9335-555C26F5D687}" type="slidenum">
              <a:rPr lang="fr-CA"/>
              <a:pPr>
                <a:defRPr/>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pour modifier le style du titre</a:t>
            </a:r>
            <a:endParaRPr lang="fr-CA" smtClean="0"/>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CA" smtClean="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9EEDB8CC-6502-4A84-9AD6-C9F7E6D58511}" type="datetimeFigureOut">
              <a:rPr lang="fr-FR"/>
              <a:pPr>
                <a:defRPr/>
              </a:pPr>
              <a:t>7/15/14</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fr-CA"/>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FB23B991-22CB-429E-88C5-3C2C53A22C7B}" type="slidenum">
              <a:rPr lang="fr-CA"/>
              <a:pPr>
                <a:defRPr/>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899592" y="2564904"/>
            <a:ext cx="7344816" cy="2448272"/>
          </a:xfrm>
        </p:spPr>
        <p:txBody>
          <a:bodyPr/>
          <a:lstStyle/>
          <a:p>
            <a:r>
              <a:rPr lang="en-US" sz="4000" dirty="0" smtClean="0">
                <a:solidFill>
                  <a:schemeClr val="bg1"/>
                </a:solidFill>
              </a:rPr>
              <a:t>Morphological Analysis of Galaxies From High-Resolution Simulations Using Automated Detection</a:t>
            </a:r>
          </a:p>
        </p:txBody>
      </p:sp>
      <p:sp>
        <p:nvSpPr>
          <p:cNvPr id="2051" name="Sous-titre 2"/>
          <p:cNvSpPr>
            <a:spLocks noGrp="1"/>
          </p:cNvSpPr>
          <p:nvPr>
            <p:ph type="subTitle" idx="1"/>
          </p:nvPr>
        </p:nvSpPr>
        <p:spPr>
          <a:xfrm>
            <a:off x="2357422" y="5286388"/>
            <a:ext cx="4643470" cy="842963"/>
          </a:xfrm>
        </p:spPr>
        <p:txBody>
          <a:bodyPr>
            <a:normAutofit fontScale="92500" lnSpcReduction="20000"/>
          </a:bodyPr>
          <a:lstStyle/>
          <a:p>
            <a:r>
              <a:rPr lang="en-US" sz="2800" dirty="0" smtClean="0">
                <a:solidFill>
                  <a:schemeClr val="bg1"/>
                </a:solidFill>
              </a:rPr>
              <a:t>Ian </a:t>
            </a:r>
            <a:r>
              <a:rPr lang="en-US" sz="2800" dirty="0" err="1" smtClean="0">
                <a:solidFill>
                  <a:schemeClr val="bg1"/>
                </a:solidFill>
              </a:rPr>
              <a:t>Tibbetts</a:t>
            </a:r>
            <a:endParaRPr lang="en-US" sz="2800" dirty="0" smtClean="0">
              <a:solidFill>
                <a:schemeClr val="bg1"/>
              </a:solidFill>
            </a:endParaRPr>
          </a:p>
          <a:p>
            <a:r>
              <a:rPr lang="en-US" sz="2800" dirty="0" err="1" smtClean="0">
                <a:solidFill>
                  <a:schemeClr val="bg1"/>
                </a:solidFill>
              </a:rPr>
              <a:t>Ariunjargal</a:t>
            </a:r>
            <a:r>
              <a:rPr lang="en-US" sz="2800" dirty="0" smtClean="0">
                <a:solidFill>
                  <a:schemeClr val="bg1"/>
                </a:solidFill>
              </a:rPr>
              <a:t> Bat-</a:t>
            </a:r>
            <a:r>
              <a:rPr lang="en-US" sz="2800" dirty="0" err="1" smtClean="0">
                <a:solidFill>
                  <a:schemeClr val="bg1"/>
                </a:solidFill>
              </a:rPr>
              <a:t>Erdene</a:t>
            </a:r>
            <a:endParaRPr lang="en-US" sz="2800" dirty="0" smtClean="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60648"/>
            <a:ext cx="6615112" cy="1156990"/>
          </a:xfrm>
        </p:spPr>
        <p:txBody>
          <a:bodyPr/>
          <a:lstStyle/>
          <a:p>
            <a:r>
              <a:rPr lang="en-US" dirty="0" smtClean="0"/>
              <a:t>Why we care</a:t>
            </a:r>
          </a:p>
        </p:txBody>
      </p:sp>
      <p:sp>
        <p:nvSpPr>
          <p:cNvPr id="3075" name="Espace réservé du contenu 2"/>
          <p:cNvSpPr>
            <a:spLocks noGrp="1"/>
          </p:cNvSpPr>
          <p:nvPr>
            <p:ph idx="1"/>
          </p:nvPr>
        </p:nvSpPr>
        <p:spPr>
          <a:xfrm>
            <a:off x="4283968" y="1268760"/>
            <a:ext cx="4680520" cy="4813995"/>
          </a:xfrm>
        </p:spPr>
        <p:txBody>
          <a:bodyPr/>
          <a:lstStyle/>
          <a:p>
            <a:r>
              <a:rPr lang="en-US" sz="2800" dirty="0" smtClean="0"/>
              <a:t>Space is cool and </a:t>
            </a:r>
            <a:r>
              <a:rPr lang="en-US" sz="2800" dirty="0"/>
              <a:t>there </a:t>
            </a:r>
            <a:r>
              <a:rPr lang="en-US" sz="2800" dirty="0" smtClean="0"/>
              <a:t>is a lot </a:t>
            </a:r>
            <a:r>
              <a:rPr lang="en-US" sz="2800" dirty="0"/>
              <a:t>to explore</a:t>
            </a:r>
            <a:endParaRPr lang="en-US" sz="2800" dirty="0" smtClean="0"/>
          </a:p>
          <a:p>
            <a:r>
              <a:rPr lang="en-US" sz="2800" dirty="0" smtClean="0"/>
              <a:t>Our </a:t>
            </a:r>
            <a:r>
              <a:rPr lang="en-US" sz="2800" dirty="0" smtClean="0"/>
              <a:t>cosmic origin (how did we get here)</a:t>
            </a:r>
          </a:p>
          <a:p>
            <a:r>
              <a:rPr lang="en-US" sz="2800" dirty="0" smtClean="0"/>
              <a:t>Part of emerging collaborations between observers and theorists in the field</a:t>
            </a:r>
          </a:p>
          <a:p>
            <a:r>
              <a:rPr lang="en-US" sz="2800" dirty="0" smtClean="0"/>
              <a:t>Interdisciplinary: CS and Physics/Astronomy</a:t>
            </a:r>
          </a:p>
          <a:p>
            <a:endParaRPr lang="en-US" sz="2800" dirty="0" smtClean="0"/>
          </a:p>
          <a:p>
            <a:endParaRPr lang="en-US" sz="2800" dirty="0" smtClean="0"/>
          </a:p>
          <a:p>
            <a:endParaRPr lang="en-US" sz="2800" dirty="0" smtClean="0"/>
          </a:p>
        </p:txBody>
      </p:sp>
      <p:pic>
        <p:nvPicPr>
          <p:cNvPr id="4" name="Picture 3" descr="spir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1988840"/>
            <a:ext cx="3953762" cy="299695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rPr>
              <a:t>What we’re doing</a:t>
            </a:r>
          </a:p>
        </p:txBody>
      </p:sp>
      <p:sp>
        <p:nvSpPr>
          <p:cNvPr id="3" name="Espace réservé du contenu 2"/>
          <p:cNvSpPr>
            <a:spLocks noGrp="1"/>
          </p:cNvSpPr>
          <p:nvPr>
            <p:ph idx="1"/>
          </p:nvPr>
        </p:nvSpPr>
        <p:spPr>
          <a:xfrm>
            <a:off x="467544" y="1772816"/>
            <a:ext cx="8229600" cy="2220267"/>
          </a:xfrm>
        </p:spPr>
        <p:txBody>
          <a:bodyPr rtlCol="0">
            <a:normAutofit/>
          </a:bodyPr>
          <a:lstStyle/>
          <a:p>
            <a:pPr fontAlgn="auto">
              <a:spcAft>
                <a:spcPts val="0"/>
              </a:spcAft>
              <a:buFont typeface="Arial" pitchFamily="34" charset="0"/>
              <a:buChar char="•"/>
              <a:defRPr/>
            </a:pPr>
            <a:r>
              <a:rPr lang="en-US" dirty="0" smtClean="0"/>
              <a:t>High-resolution simulations</a:t>
            </a:r>
          </a:p>
          <a:p>
            <a:pPr fontAlgn="auto">
              <a:spcAft>
                <a:spcPts val="0"/>
              </a:spcAft>
              <a:buFont typeface="Arial" pitchFamily="34" charset="0"/>
              <a:buChar char="•"/>
              <a:defRPr/>
            </a:pPr>
            <a:r>
              <a:rPr lang="en-US" dirty="0" smtClean="0"/>
              <a:t>Hundreds of images for each galaxy</a:t>
            </a:r>
          </a:p>
          <a:p>
            <a:pPr fontAlgn="auto">
              <a:spcAft>
                <a:spcPts val="0"/>
              </a:spcAft>
              <a:buFont typeface="Arial" pitchFamily="34" charset="0"/>
              <a:buChar char="•"/>
              <a:defRPr/>
            </a:pPr>
            <a:r>
              <a:rPr lang="en-US" dirty="0" smtClean="0"/>
              <a:t>Automated fitting of elliptical models</a:t>
            </a:r>
          </a:p>
          <a:p>
            <a:pPr fontAlgn="auto">
              <a:spcAft>
                <a:spcPts val="0"/>
              </a:spcAft>
              <a:buFont typeface="Arial" pitchFamily="34" charset="0"/>
              <a:buChar char="•"/>
              <a:defRPr/>
            </a:pPr>
            <a:endParaRPr lang="en-US" dirty="0" smtClean="0"/>
          </a:p>
        </p:txBody>
      </p:sp>
      <p:pic>
        <p:nvPicPr>
          <p:cNvPr id="6" name="Picture 5" descr="MRP_380515_cam0_origin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3717032"/>
            <a:ext cx="3882008" cy="2903742"/>
          </a:xfrm>
          <a:prstGeom prst="rect">
            <a:avLst/>
          </a:prstGeom>
        </p:spPr>
      </p:pic>
      <p:pic>
        <p:nvPicPr>
          <p:cNvPr id="7" name="Picture 6" descr="MRP_380515_cam0_mode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024" y="3717032"/>
            <a:ext cx="3888432" cy="2910072"/>
          </a:xfrm>
          <a:prstGeom prst="rect">
            <a:avLst/>
          </a:prstGeom>
        </p:spPr>
      </p:pic>
      <p:sp>
        <p:nvSpPr>
          <p:cNvPr id="8" name="Right Arrow 7"/>
          <p:cNvSpPr/>
          <p:nvPr/>
        </p:nvSpPr>
        <p:spPr>
          <a:xfrm>
            <a:off x="4427984" y="4941168"/>
            <a:ext cx="360040"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sz="quarter" idx="4294967295"/>
          </p:nvPr>
        </p:nvSpPr>
        <p:spPr>
          <a:xfrm>
            <a:off x="609600" y="1230922"/>
            <a:ext cx="7924800" cy="5070231"/>
          </a:xfrm>
          <a:prstGeom prst="rect">
            <a:avLst/>
          </a:prstGeom>
        </p:spPr>
        <p:txBody>
          <a:bodyPr/>
          <a:lstStyle/>
          <a:p>
            <a:r>
              <a:rPr lang="en-US" dirty="0" smtClean="0"/>
              <a:t>“</a:t>
            </a:r>
            <a:r>
              <a:rPr lang="en-US" dirty="0" err="1" smtClean="0"/>
              <a:t>CANDELize</a:t>
            </a:r>
            <a:r>
              <a:rPr lang="en-US" dirty="0" smtClean="0"/>
              <a:t>” the simulations to compare with observations.</a:t>
            </a:r>
            <a:endParaRPr lang="en-US" dirty="0"/>
          </a:p>
        </p:txBody>
      </p:sp>
      <p:pic>
        <p:nvPicPr>
          <p:cNvPr id="4" name="Picture 3" descr="CANDELized_simula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697"/>
            <a:ext cx="9144000" cy="6831724"/>
          </a:xfrm>
          <a:prstGeom prst="rect">
            <a:avLst/>
          </a:prstGeom>
        </p:spPr>
      </p:pic>
      <p:cxnSp>
        <p:nvCxnSpPr>
          <p:cNvPr id="6" name="Straight Connector 5"/>
          <p:cNvCxnSpPr/>
          <p:nvPr/>
        </p:nvCxnSpPr>
        <p:spPr>
          <a:xfrm>
            <a:off x="5188997" y="12697"/>
            <a:ext cx="0" cy="6831724"/>
          </a:xfrm>
          <a:prstGeom prst="line">
            <a:avLst/>
          </a:prstGeom>
          <a:ln w="28575"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1370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t>How we’re doing it</a:t>
            </a:r>
          </a:p>
        </p:txBody>
      </p:sp>
      <p:sp>
        <p:nvSpPr>
          <p:cNvPr id="3075" name="Espace réservé du contenu 2"/>
          <p:cNvSpPr>
            <a:spLocks noGrp="1"/>
          </p:cNvSpPr>
          <p:nvPr>
            <p:ph idx="1"/>
          </p:nvPr>
        </p:nvSpPr>
        <p:spPr>
          <a:xfrm>
            <a:off x="2071688" y="1600200"/>
            <a:ext cx="6615112" cy="4525963"/>
          </a:xfrm>
        </p:spPr>
        <p:txBody>
          <a:bodyPr/>
          <a:lstStyle/>
          <a:p>
            <a:r>
              <a:rPr lang="en-US" dirty="0" smtClean="0"/>
              <a:t>Source-Extractor</a:t>
            </a:r>
          </a:p>
          <a:p>
            <a:pPr lvl="1"/>
            <a:r>
              <a:rPr lang="en-US" dirty="0" smtClean="0"/>
              <a:t>Identifies all of the galaxies in the image and guesses their properties</a:t>
            </a:r>
          </a:p>
          <a:p>
            <a:r>
              <a:rPr lang="en-US" dirty="0"/>
              <a:t>GALFIT </a:t>
            </a:r>
            <a:endParaRPr lang="en-US" dirty="0" smtClean="0"/>
          </a:p>
          <a:p>
            <a:pPr lvl="1"/>
            <a:r>
              <a:rPr lang="en-US" dirty="0" smtClean="0"/>
              <a:t>Refines the guesses and outputs an image of the model and residual</a:t>
            </a:r>
          </a:p>
          <a:p>
            <a:r>
              <a:rPr lang="en-US" dirty="0" smtClean="0"/>
              <a:t>Python</a:t>
            </a:r>
          </a:p>
          <a:p>
            <a:pPr lvl="1"/>
            <a:r>
              <a:rPr lang="en-US" dirty="0" smtClean="0"/>
              <a:t>Programs </a:t>
            </a:r>
            <a:r>
              <a:rPr lang="en-US" dirty="0" smtClean="0"/>
              <a:t>to run the above on a list of images and organize the outputs</a:t>
            </a:r>
          </a:p>
        </p:txBody>
      </p:sp>
    </p:spTree>
    <p:extLst>
      <p:ext uri="{BB962C8B-B14F-4D97-AF65-F5344CB8AC3E}">
        <p14:creationId xmlns:p14="http://schemas.microsoft.com/office/powerpoint/2010/main" val="7323074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rPr>
              <a:t>What we’ve  accomplished</a:t>
            </a:r>
            <a:endParaRPr lang="en-US" dirty="0" smtClean="0">
              <a:solidFill>
                <a:schemeClr val="bg1"/>
              </a:solidFill>
            </a:endParaRPr>
          </a:p>
        </p:txBody>
      </p:sp>
      <p:sp>
        <p:nvSpPr>
          <p:cNvPr id="3" name="Espace réservé du contenu 2"/>
          <p:cNvSpPr>
            <a:spLocks noGrp="1"/>
          </p:cNvSpPr>
          <p:nvPr>
            <p:ph idx="1"/>
          </p:nvPr>
        </p:nvSpPr>
        <p:spPr>
          <a:xfrm>
            <a:off x="457200" y="1928813"/>
            <a:ext cx="8229600" cy="4500562"/>
          </a:xfrm>
        </p:spPr>
        <p:txBody>
          <a:bodyPr rtlCol="0">
            <a:normAutofit/>
          </a:bodyPr>
          <a:lstStyle/>
          <a:p>
            <a:pPr fontAlgn="auto">
              <a:spcAft>
                <a:spcPts val="0"/>
              </a:spcAft>
              <a:buFont typeface="Arial" pitchFamily="34" charset="0"/>
              <a:buChar char="•"/>
              <a:defRPr/>
            </a:pPr>
            <a:r>
              <a:rPr lang="en-US" dirty="0" smtClean="0"/>
              <a:t>Successfully modeled most galaxies in the</a:t>
            </a:r>
            <a:r>
              <a:rPr lang="en-US" dirty="0" smtClean="0"/>
              <a:t> simulated images</a:t>
            </a:r>
          </a:p>
          <a:p>
            <a:pPr fontAlgn="auto">
              <a:spcAft>
                <a:spcPts val="0"/>
              </a:spcAft>
              <a:buFont typeface="Arial" pitchFamily="34" charset="0"/>
              <a:buChar char="•"/>
              <a:defRPr/>
            </a:pPr>
            <a:r>
              <a:rPr lang="en-US" dirty="0" smtClean="0"/>
              <a:t>Automated the process of running several galaxy simultaneously</a:t>
            </a:r>
          </a:p>
          <a:p>
            <a:pPr fontAlgn="auto">
              <a:spcAft>
                <a:spcPts val="0"/>
              </a:spcAft>
              <a:buFont typeface="Arial" pitchFamily="34" charset="0"/>
              <a:buChar char="•"/>
              <a:defRPr/>
            </a:pPr>
            <a:r>
              <a:rPr lang="en-US" dirty="0" smtClean="0"/>
              <a:t>HELP!</a:t>
            </a:r>
          </a:p>
          <a:p>
            <a:pPr marL="0" indent="0" fontAlgn="auto">
              <a:spcAft>
                <a:spcPts val="0"/>
              </a:spcAft>
              <a:buNone/>
              <a:defRPr/>
            </a:pPr>
            <a:r>
              <a:rPr lang="en-US" dirty="0" smtClean="0"/>
              <a:t> </a:t>
            </a:r>
          </a:p>
          <a:p>
            <a:pPr fontAlgn="auto">
              <a:spcAft>
                <a:spcPts val="0"/>
              </a:spcAft>
              <a:buFont typeface="Arial" pitchFamily="34" charset="0"/>
              <a:buChar char="•"/>
              <a:defRPr/>
            </a:pPr>
            <a:endParaRPr lang="en-US" dirty="0" smtClean="0"/>
          </a:p>
        </p:txBody>
      </p:sp>
    </p:spTree>
    <p:extLst>
      <p:ext uri="{BB962C8B-B14F-4D97-AF65-F5344CB8AC3E}">
        <p14:creationId xmlns:p14="http://schemas.microsoft.com/office/powerpoint/2010/main" val="283792550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t>Challenges we’ve faced</a:t>
            </a:r>
            <a:endParaRPr lang="en-US" dirty="0" smtClean="0"/>
          </a:p>
        </p:txBody>
      </p:sp>
      <p:sp>
        <p:nvSpPr>
          <p:cNvPr id="3075" name="Espace réservé du contenu 2"/>
          <p:cNvSpPr>
            <a:spLocks noGrp="1"/>
          </p:cNvSpPr>
          <p:nvPr>
            <p:ph idx="1"/>
          </p:nvPr>
        </p:nvSpPr>
        <p:spPr>
          <a:xfrm>
            <a:off x="2071688" y="1600200"/>
            <a:ext cx="6615112" cy="4525963"/>
          </a:xfrm>
        </p:spPr>
        <p:txBody>
          <a:bodyPr/>
          <a:lstStyle/>
          <a:p>
            <a:r>
              <a:rPr lang="en-US" dirty="0"/>
              <a:t>Locating galaxies in </a:t>
            </a:r>
            <a:r>
              <a:rPr lang="en-US" dirty="0" smtClean="0"/>
              <a:t>the image</a:t>
            </a:r>
            <a:endParaRPr lang="en-US" dirty="0" smtClean="0"/>
          </a:p>
          <a:p>
            <a:r>
              <a:rPr lang="en-US" dirty="0" smtClean="0"/>
              <a:t>Coming up with settings that work for all images</a:t>
            </a:r>
          </a:p>
          <a:p>
            <a:r>
              <a:rPr lang="en-US" dirty="0" smtClean="0"/>
              <a:t>Evaluating the GALFIT outputs</a:t>
            </a:r>
          </a:p>
          <a:p>
            <a:pPr marL="0" indent="0">
              <a:buNone/>
            </a:pPr>
            <a:endParaRPr lang="en-US" dirty="0" smtClean="0"/>
          </a:p>
        </p:txBody>
      </p:sp>
    </p:spTree>
    <p:extLst>
      <p:ext uri="{BB962C8B-B14F-4D97-AF65-F5344CB8AC3E}">
        <p14:creationId xmlns:p14="http://schemas.microsoft.com/office/powerpoint/2010/main" val="11029296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rPr>
              <a:t>What we have left to do</a:t>
            </a:r>
            <a:endParaRPr lang="en-US" dirty="0" smtClean="0">
              <a:solidFill>
                <a:schemeClr val="bg1"/>
              </a:solidFill>
            </a:endParaRPr>
          </a:p>
        </p:txBody>
      </p:sp>
      <p:sp>
        <p:nvSpPr>
          <p:cNvPr id="3" name="Espace réservé du contenu 2"/>
          <p:cNvSpPr>
            <a:spLocks noGrp="1"/>
          </p:cNvSpPr>
          <p:nvPr>
            <p:ph idx="1"/>
          </p:nvPr>
        </p:nvSpPr>
        <p:spPr>
          <a:xfrm>
            <a:off x="457200" y="1928813"/>
            <a:ext cx="8229600" cy="4500562"/>
          </a:xfrm>
        </p:spPr>
        <p:txBody>
          <a:bodyPr rtlCol="0">
            <a:normAutofit/>
          </a:bodyPr>
          <a:lstStyle/>
          <a:p>
            <a:pPr fontAlgn="auto">
              <a:spcAft>
                <a:spcPts val="0"/>
              </a:spcAft>
              <a:buFont typeface="Arial" pitchFamily="34" charset="0"/>
              <a:buChar char="•"/>
              <a:defRPr/>
            </a:pPr>
            <a:endParaRPr lang="en-US" dirty="0" smtClean="0"/>
          </a:p>
        </p:txBody>
      </p:sp>
    </p:spTree>
    <p:extLst>
      <p:ext uri="{BB962C8B-B14F-4D97-AF65-F5344CB8AC3E}">
        <p14:creationId xmlns:p14="http://schemas.microsoft.com/office/powerpoint/2010/main" val="39223628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C10381496999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FE55DA1-C17C-4486-BE4A-62CC3A37E9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TC103814969990</Template>
  <TotalTime>536</TotalTime>
  <Words>811</Words>
  <Application>Microsoft Macintosh PowerPoint</Application>
  <PresentationFormat>On-screen Show (4:3)</PresentationFormat>
  <Paragraphs>70</Paragraphs>
  <Slides>8</Slides>
  <Notes>7</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TC103814969990</vt:lpstr>
      <vt:lpstr>Morphological Analysis of Galaxies From High-Resolution Simulations Using Automated Detection</vt:lpstr>
      <vt:lpstr>Why we care</vt:lpstr>
      <vt:lpstr>What we’re doing</vt:lpstr>
      <vt:lpstr>Future Work</vt:lpstr>
      <vt:lpstr>How we’re doing it</vt:lpstr>
      <vt:lpstr>What we’ve  accomplished</vt:lpstr>
      <vt:lpstr>Challenges we’ve faced</vt:lpstr>
      <vt:lpstr>What we have left to do</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
  <cp:keywords/>
  <cp:lastModifiedBy>test</cp:lastModifiedBy>
  <cp:revision>47</cp:revision>
  <dcterms:modified xsi:type="dcterms:W3CDTF">2014-07-15T20:21:42Z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TC103814969990</vt:lpwstr>
  </property>
</Properties>
</file>